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2" r:id="rId3"/>
    <p:sldId id="313" r:id="rId4"/>
    <p:sldId id="341" r:id="rId5"/>
    <p:sldId id="362" r:id="rId6"/>
    <p:sldId id="363" r:id="rId7"/>
    <p:sldId id="342" r:id="rId8"/>
    <p:sldId id="364" r:id="rId9"/>
    <p:sldId id="365" r:id="rId10"/>
    <p:sldId id="344" r:id="rId11"/>
    <p:sldId id="343" r:id="rId12"/>
    <p:sldId id="326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39" r:id="rId23"/>
    <p:sldId id="346" r:id="rId24"/>
    <p:sldId id="347" r:id="rId25"/>
    <p:sldId id="348" r:id="rId26"/>
    <p:sldId id="293" r:id="rId27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FF0066"/>
    <a:srgbClr val="BD005F"/>
    <a:srgbClr val="4F81BD"/>
    <a:srgbClr val="E9EDF4"/>
    <a:srgbClr val="D0D8E8"/>
    <a:srgbClr val="CDD12F"/>
    <a:srgbClr val="99CC00"/>
    <a:srgbClr val="09E1B8"/>
    <a:srgbClr val="09E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9" autoAdjust="0"/>
  </p:normalViewPr>
  <p:slideViewPr>
    <p:cSldViewPr>
      <p:cViewPr varScale="1">
        <p:scale>
          <a:sx n="102" d="100"/>
          <a:sy n="102" d="100"/>
        </p:scale>
        <p:origin x="4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45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0CEF6142-C81E-4DDE-BB98-71124527C6C5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28165"/>
            <a:ext cx="2946145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911" y="9428165"/>
            <a:ext cx="2946144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D623EB02-A0C2-4CF6-92E8-2D099BB55726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4041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70FBED36-2375-43F3-90BF-7D68E3B4CC12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E8F1F4EE-F6DD-4636-A738-294C696DDE4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443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/>
              <a:pPr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347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10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6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11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7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12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3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5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34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16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62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17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26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18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66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19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8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47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20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63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21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4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22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20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17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1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25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65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/>
              <a:pPr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34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4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13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40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6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7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29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8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81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F4EE-F6DD-4636-A738-294C696DDE4A}" type="slidenum">
              <a:rPr lang="fr-BE" smtClean="0">
                <a:solidFill>
                  <a:prstClr val="black"/>
                </a:solidFill>
              </a:rPr>
              <a:pPr/>
              <a:t>9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7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39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395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853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746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360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28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12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280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362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92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013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5EC16-BCA3-4C03-B99F-07C57759C07B}" type="datetimeFigureOut">
              <a:rPr lang="fr-BE" smtClean="0"/>
              <a:pPr/>
              <a:t>21-09-18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28C16-C81C-4D01-9336-D73F048A0D42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69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2.bin"/><Relationship Id="rId5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7.png"/><Relationship Id="rId5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be/url?sa=i&amp;rct=j&amp;q=&amp;esrc=s&amp;source=images&amp;cd=&amp;cad=rja&amp;uact=8&amp;ved=0ahUKEwjTiJCwh-fSAhXrDsAKHSgvCJ0QjRwIBw&amp;url=https://fr.fotolia.com/tag/%22lu%20et%20approuv%C3%A9%22&amp;psig=AFQjCNHqt3fJ9_PGTW0hJf5GOGtHldfJkg&amp;ust=149016714434673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rochefort facb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412776"/>
            <a:ext cx="6663459" cy="4620792"/>
          </a:xfrm>
          <a:prstGeom prst="rect">
            <a:avLst/>
          </a:prstGeom>
        </p:spPr>
      </p:pic>
      <p:sp>
        <p:nvSpPr>
          <p:cNvPr id="18" name="Forme libre 17"/>
          <p:cNvSpPr/>
          <p:nvPr/>
        </p:nvSpPr>
        <p:spPr>
          <a:xfrm>
            <a:off x="-13146" y="-27384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347728" cy="1152128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3443673" y="1458512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-36512" y="6021288"/>
            <a:ext cx="9180512" cy="830997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endParaRPr lang="fr-BE" sz="800" b="1" cap="small" dirty="0" smtClean="0">
              <a:solidFill>
                <a:schemeClr val="bg1"/>
              </a:solidFill>
            </a:endParaRPr>
          </a:p>
          <a:p>
            <a:pPr algn="ctr"/>
            <a:r>
              <a:rPr lang="fr-BE" sz="2800" b="1" dirty="0" smtClean="0">
                <a:solidFill>
                  <a:schemeClr val="bg1"/>
                </a:solidFill>
              </a:rPr>
              <a:t>Présentation au Pôle Aménagement du Territoire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63688" y="8367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Ensemble, pour des villages vivants</a:t>
            </a:r>
            <a:endParaRPr lang="fr-BE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5576" y="2438886"/>
            <a:ext cx="3744416" cy="32008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8800" cap="small" dirty="0" smtClean="0">
                <a:solidFill>
                  <a:srgbClr val="00ADBA"/>
                </a:solidFill>
              </a:rPr>
              <a:t>PCDR </a:t>
            </a:r>
            <a:r>
              <a:rPr lang="fr-BE" sz="5400" cap="small" dirty="0" smtClean="0">
                <a:solidFill>
                  <a:srgbClr val="00ADBA"/>
                </a:solidFill>
              </a:rPr>
              <a:t> </a:t>
            </a:r>
          </a:p>
          <a:p>
            <a:endParaRPr lang="fr-BE" sz="5400" cap="small" dirty="0">
              <a:solidFill>
                <a:srgbClr val="00ADBA"/>
              </a:solidFill>
            </a:endParaRPr>
          </a:p>
          <a:p>
            <a:r>
              <a:rPr lang="fr-BE" sz="6000" cap="small" dirty="0" smtClean="0">
                <a:solidFill>
                  <a:srgbClr val="00ADBA"/>
                </a:solidFill>
              </a:rPr>
              <a:t>R</a:t>
            </a:r>
            <a:r>
              <a:rPr lang="fr-BE" sz="3600" cap="small" dirty="0" smtClean="0">
                <a:solidFill>
                  <a:srgbClr val="00ADBA"/>
                </a:solidFill>
              </a:rPr>
              <a:t>ochefort</a:t>
            </a:r>
            <a:endParaRPr lang="fr-BE" sz="3600" cap="small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22556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8"/>
          <a:stretch/>
        </p:blipFill>
        <p:spPr bwMode="auto">
          <a:xfrm rot="508610">
            <a:off x="1523035" y="2195017"/>
            <a:ext cx="1229036" cy="1653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La participation citoyenne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539552" y="1412776"/>
            <a:ext cx="921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Ingrédient essentiel</a:t>
            </a:r>
            <a:r>
              <a:rPr lang="fr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: une large campagne de communication</a:t>
            </a:r>
            <a:endParaRPr lang="fr-BE" sz="9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238">
            <a:off x="419115" y="2159902"/>
            <a:ext cx="1262812" cy="170529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94407" y="20988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10185" y="45840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500403"/>
              </p:ext>
            </p:extLst>
          </p:nvPr>
        </p:nvGraphicFramePr>
        <p:xfrm>
          <a:off x="3164883" y="2051247"/>
          <a:ext cx="2285655" cy="15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Acrobat Document" r:id="rId7" imgW="8162708" imgH="5629082" progId="AcroExch.Document.DC">
                  <p:embed/>
                </p:oleObj>
              </mc:Choice>
              <mc:Fallback>
                <p:oleObj name="Acrobat Document" r:id="rId7" imgW="8162708" imgH="5629082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4883" y="2051247"/>
                        <a:ext cx="2285655" cy="1562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/>
          <p:cNvPicPr/>
          <p:nvPr/>
        </p:nvPicPr>
        <p:blipFill rotWithShape="1">
          <a:blip r:embed="rId9"/>
          <a:srcRect l="5797" t="13030" r="44927" b="31536"/>
          <a:stretch/>
        </p:blipFill>
        <p:spPr bwMode="auto">
          <a:xfrm rot="21305244">
            <a:off x="3661712" y="3822622"/>
            <a:ext cx="3823464" cy="2760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4715086" y="6142731"/>
            <a:ext cx="1225066" cy="320574"/>
          </a:xfrm>
          <a:prstGeom prst="ellips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/>
          <a:srcRect l="23294" t="10619" r="23248" b="10304"/>
          <a:stretch/>
        </p:blipFill>
        <p:spPr>
          <a:xfrm rot="647469">
            <a:off x="5828530" y="2176329"/>
            <a:ext cx="2942439" cy="2720368"/>
          </a:xfrm>
          <a:prstGeom prst="rect">
            <a:avLst/>
          </a:prstGeom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1520" y="21251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845886"/>
              </p:ext>
            </p:extLst>
          </p:nvPr>
        </p:nvGraphicFramePr>
        <p:xfrm>
          <a:off x="218574" y="4120243"/>
          <a:ext cx="1423053" cy="256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Acrobat Document" r:id="rId11" imgW="4876559" imgH="11420346" progId="AcroExch.Document.DC">
                  <p:embed/>
                </p:oleObj>
              </mc:Choice>
              <mc:Fallback>
                <p:oleObj name="Acrobat Document" r:id="rId11" imgW="4876559" imgH="11420346" progId="AcroExch.Document.D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3906"/>
                      <a:stretch>
                        <a:fillRect/>
                      </a:stretch>
                    </p:blipFill>
                    <p:spPr bwMode="auto">
                      <a:xfrm>
                        <a:off x="218574" y="4120243"/>
                        <a:ext cx="1423053" cy="25649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Image 20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7"/>
          <a:stretch/>
        </p:blipFill>
        <p:spPr bwMode="auto">
          <a:xfrm rot="797146">
            <a:off x="1543405" y="4570283"/>
            <a:ext cx="1855103" cy="1838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6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La participation citoyenne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2483768" y="3501008"/>
            <a:ext cx="69127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 </a:t>
            </a:r>
            <a:r>
              <a:rPr lang="fr-B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réunions </a:t>
            </a: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consultation villageoises                                 + une de </a:t>
            </a:r>
            <a:r>
              <a:rPr lang="fr-B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synthèse </a:t>
            </a: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à Rochefort</a:t>
            </a:r>
          </a:p>
          <a:p>
            <a:endParaRPr lang="fr-B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CLDR de 32 personnes </a:t>
            </a:r>
          </a:p>
          <a:p>
            <a:pPr marL="285750" indent="-285750">
              <a:buFontTx/>
              <a:buChar char="-"/>
            </a:pPr>
            <a:endParaRPr lang="fr-B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 réunions de CLDR organisées dans 11 villages </a:t>
            </a:r>
          </a:p>
          <a:p>
            <a:pPr marL="285750" indent="-285750">
              <a:buFontTx/>
              <a:buChar char="-"/>
            </a:pPr>
            <a:endParaRPr lang="fr-B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B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CLDR-GT ouverts aux personnes ressources</a:t>
            </a:r>
          </a:p>
          <a:p>
            <a:endParaRPr lang="fr-B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Appel à projets pour toute la population</a:t>
            </a:r>
          </a:p>
          <a:p>
            <a:endParaRPr lang="fr-B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pic>
        <p:nvPicPr>
          <p:cNvPr id="14" name="Imag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r="36922"/>
          <a:stretch/>
        </p:blipFill>
        <p:spPr bwMode="auto">
          <a:xfrm>
            <a:off x="186029" y="1411634"/>
            <a:ext cx="1134280" cy="1544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1634"/>
            <a:ext cx="2057039" cy="1544829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2"/>
          <a:stretch/>
        </p:blipFill>
        <p:spPr bwMode="auto">
          <a:xfrm>
            <a:off x="3639477" y="1412779"/>
            <a:ext cx="5313680" cy="1543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r="-2242"/>
          <a:stretch/>
        </p:blipFill>
        <p:spPr>
          <a:xfrm>
            <a:off x="170967" y="3313028"/>
            <a:ext cx="1872208" cy="1628140"/>
          </a:xfrm>
          <a:prstGeom prst="rect">
            <a:avLst/>
          </a:prstGeom>
        </p:spPr>
      </p:pic>
      <p:pic>
        <p:nvPicPr>
          <p:cNvPr id="26" name="Image 2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92456"/>
            <a:ext cx="1960030" cy="11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La participation citoyenne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7" y="5819996"/>
            <a:ext cx="1008112" cy="861802"/>
          </a:xfrm>
          <a:prstGeom prst="rect">
            <a:avLst/>
          </a:prstGeom>
        </p:spPr>
      </p:pic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" y="2883648"/>
            <a:ext cx="2647153" cy="17694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18" y="2883648"/>
            <a:ext cx="2647154" cy="176948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90" y="2883648"/>
            <a:ext cx="2647154" cy="17694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27584" y="1703545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Les richesses de la participation citoyenne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02915" y="5282044"/>
            <a:ext cx="798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Par Annick </a:t>
            </a:r>
            <a:r>
              <a:rPr lang="fr-BE" sz="2800" i="1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 Clerck</a:t>
            </a:r>
            <a:r>
              <a:rPr lang="fr-BE" sz="2800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membre de la CLDR</a:t>
            </a:r>
          </a:p>
        </p:txBody>
      </p:sp>
    </p:spTree>
    <p:extLst>
      <p:ext uri="{BB962C8B-B14F-4D97-AF65-F5344CB8AC3E}">
        <p14:creationId xmlns:p14="http://schemas.microsoft.com/office/powerpoint/2010/main" val="20531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4260" y="271478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La stratégie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375354" y="1410597"/>
            <a:ext cx="86258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4 défis majeurs :</a:t>
            </a: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000" u="sng" dirty="0" smtClean="0">
                <a:solidFill>
                  <a:schemeClr val="bg1">
                    <a:lumMod val="50000"/>
                  </a:schemeClr>
                </a:solidFill>
              </a:rPr>
              <a:t>Défi </a:t>
            </a:r>
            <a:r>
              <a:rPr lang="fr-BE" sz="2000" u="sng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 : renforcer la politique de développement de l’emploi, particulièrement sur base des spécificités locales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000" u="sng" dirty="0" smtClean="0">
                <a:solidFill>
                  <a:schemeClr val="bg1">
                    <a:lumMod val="50000"/>
                  </a:schemeClr>
                </a:solidFill>
              </a:rPr>
              <a:t>Défi </a:t>
            </a:r>
            <a:r>
              <a:rPr lang="fr-BE" sz="2000" u="sng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 : développer des villages vivants en harmonie avec des centres attractifs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000" u="sng" dirty="0" smtClean="0">
                <a:solidFill>
                  <a:schemeClr val="bg1">
                    <a:lumMod val="50000"/>
                  </a:schemeClr>
                </a:solidFill>
              </a:rPr>
              <a:t>Défi </a:t>
            </a:r>
            <a:r>
              <a:rPr lang="fr-BE" sz="2000" u="sng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 : accroitre la sensibilisation et les actions en faveur du cadre naturel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000" u="sng" dirty="0" smtClean="0">
                <a:solidFill>
                  <a:schemeClr val="bg1">
                    <a:lumMod val="50000"/>
                  </a:schemeClr>
                </a:solidFill>
              </a:rPr>
              <a:t>Défi </a:t>
            </a:r>
            <a:r>
              <a:rPr lang="fr-BE" sz="2000" u="sng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 : renforcer les initiatives et les liens entre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générations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2120">
            <a:off x="5600675" y="3769642"/>
            <a:ext cx="3208524" cy="25202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4544" y="4653136"/>
            <a:ext cx="5924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bg1">
                    <a:lumMod val="50000"/>
                  </a:schemeClr>
                </a:solidFill>
              </a:rPr>
              <a:t>Fil rouge transversal :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ROCHEFORT 2.0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5354" y="3861048"/>
            <a:ext cx="5606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schemeClr val="bg1">
                    <a:lumMod val="50000"/>
                  </a:schemeClr>
                </a:solidFill>
              </a:rPr>
              <a:t>Inscrits dans les piliers du DD</a:t>
            </a:r>
            <a:endParaRPr lang="fr-B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5229200"/>
            <a:ext cx="3672407" cy="144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3604" y="271478"/>
            <a:ext cx="9251863" cy="1569660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Défi 1 : renforcer la politique de développement </a:t>
            </a:r>
          </a:p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de l’emploi, particulièrement sur base </a:t>
            </a:r>
          </a:p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des spécificités du territoire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6679" y="2492896"/>
            <a:ext cx="86258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fr-BE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:	DÉVELOPPER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L’ÉCONOMIE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RÉSIDENTIELLE</a:t>
            </a:r>
          </a:p>
          <a:p>
            <a:pPr lvl="0"/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VALORISER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LE PLATEAU DE LA GARE DE ROCHEFORT-JEMELLE 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BE" sz="2000" spc="-100" dirty="0" smtClean="0">
                <a:solidFill>
                  <a:schemeClr val="bg1">
                    <a:lumMod val="50000"/>
                  </a:schemeClr>
                </a:solidFill>
              </a:rPr>
              <a:t>ENCOURAGER </a:t>
            </a:r>
            <a:r>
              <a:rPr lang="fr-BE" sz="2000" spc="-100" dirty="0">
                <a:solidFill>
                  <a:schemeClr val="bg1">
                    <a:lumMod val="50000"/>
                  </a:schemeClr>
                </a:solidFill>
              </a:rPr>
              <a:t>ET ACCOMPAGNER LES JEUNES VERS LE MONDE </a:t>
            </a:r>
            <a:r>
              <a:rPr lang="fr-BE" sz="2000" spc="-100" dirty="0" smtClean="0">
                <a:solidFill>
                  <a:schemeClr val="bg1">
                    <a:lumMod val="50000"/>
                  </a:schemeClr>
                </a:solidFill>
              </a:rPr>
              <a:t>			PROFESSIONNEL</a:t>
            </a:r>
          </a:p>
          <a:p>
            <a:pPr lvl="0"/>
            <a:endParaRPr lang="fr-BE" sz="2000" spc="-1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OBJECTIF 4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SOUTENIR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LE DÉVELOPPEMENT DE LA FILIÈRE «PRODUITS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LOCAUX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», TANT AU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NIVEAU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DE L’AGRICULTURE QUE DE LA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COMMERCIALISATION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83886"/>
            <a:ext cx="3574733" cy="1961138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4260" y="271478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Actions en cours – lot 0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549" y="1269473"/>
            <a:ext cx="862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03559" y="4037131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Projets PCDR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9800" y="4653136"/>
            <a:ext cx="8625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106210" y="901121"/>
            <a:ext cx="2158591" cy="1608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417">
            <a:off x="4998077" y="1132832"/>
            <a:ext cx="1582940" cy="22216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23" y="1078211"/>
            <a:ext cx="1860428" cy="15587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8" y="2775610"/>
            <a:ext cx="2834499" cy="94142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11560" y="4725144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Mise en place d’une politique pour éviter la pénurie de médecins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Revalorisation du site de la gare de Rochefort-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Jemelle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Adaptation de l’enseignement et des formations en lien avec les spécificités de la commune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3604" y="271478"/>
            <a:ext cx="9251863" cy="1077218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>
                <a:solidFill>
                  <a:prstClr val="white"/>
                </a:solidFill>
              </a:rPr>
              <a:t>Défi 2 : développer des villages vivants </a:t>
            </a:r>
            <a:endParaRPr lang="fr-BE" sz="3200" cap="small" dirty="0" smtClean="0">
              <a:solidFill>
                <a:prstClr val="white"/>
              </a:solidFill>
            </a:endParaRPr>
          </a:p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en </a:t>
            </a:r>
            <a:r>
              <a:rPr lang="fr-BE" sz="3200" cap="small" dirty="0">
                <a:solidFill>
                  <a:prstClr val="white"/>
                </a:solidFill>
              </a:rPr>
              <a:t>harmonie avec des centres attractifs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6679" y="2492896"/>
            <a:ext cx="86258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OBJECTIF 1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DÉVELOPPER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L’HABITAT DANS CERTAINS VILLAGES ET RENDRE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ATTRACTIF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L’HABITAT À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JEMELLE</a:t>
            </a:r>
          </a:p>
          <a:p>
            <a:pPr marL="285750" lvl="0" indent="-285750">
              <a:buFontTx/>
              <a:buChar char="-"/>
            </a:pP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AMÉLIORER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L’AMÉNAGEMENT DES ESPACES PUBLICS ET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RENFORCER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LA SÉCURITÉ OBJECTIVE ET/OU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SUBJECTIVE</a:t>
            </a:r>
          </a:p>
          <a:p>
            <a:pPr marL="285750" lvl="0" indent="-285750">
              <a:buFontTx/>
              <a:buChar char="-"/>
            </a:pP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ELABORER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DES SOLUTIONS POUR LA MOBILITÉ, SURTOUT VERS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ROCHEFORT-CENTRE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ET LA GARE DE ROCHEFORT-JEMELLE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TOUT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EN INTÉGRANT LE TOURISME </a:t>
            </a:r>
          </a:p>
          <a:p>
            <a:pPr marL="285750" lvl="0" indent="-285750">
              <a:buFontTx/>
              <a:buChar char="-"/>
            </a:pP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4260" y="271478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Actions en cours – lot 0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549" y="1269473"/>
            <a:ext cx="862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03559" y="4077072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Projets PCDR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9800" y="4653136"/>
            <a:ext cx="8625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3528" y="4797152"/>
            <a:ext cx="8532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Poursuite des aménagements pour les modes de déplacements doux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Création de logements (tremplins à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Laloux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, publics au centre de Rochefort,…)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Aménagement des entrées de village et sécurisation des traversées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Innovation dans les solutions de mobilité proposées et communication sur ces dernières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r="8532" b="17872"/>
          <a:stretch/>
        </p:blipFill>
        <p:spPr>
          <a:xfrm>
            <a:off x="209800" y="1117220"/>
            <a:ext cx="2837209" cy="21322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45" y="1072676"/>
            <a:ext cx="1595453" cy="28155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85" y="1643936"/>
            <a:ext cx="3573016" cy="199989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9800" y="3250478"/>
            <a:ext cx="283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rgbClr val="00ADBA"/>
                </a:solidFill>
              </a:rPr>
              <a:t>Site à urbaniser – 33 ares – Rochefort centre</a:t>
            </a:r>
            <a:endParaRPr lang="fr-BE" dirty="0">
              <a:solidFill>
                <a:srgbClr val="00ADBA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30488" y="1240132"/>
            <a:ext cx="283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rgbClr val="00ADBA"/>
                </a:solidFill>
              </a:rPr>
              <a:t>Square de l’amicale</a:t>
            </a:r>
            <a:endParaRPr lang="fr-BE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3604" y="271478"/>
            <a:ext cx="9251863" cy="1077218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>
                <a:solidFill>
                  <a:prstClr val="white"/>
                </a:solidFill>
              </a:rPr>
              <a:t>Défi </a:t>
            </a:r>
            <a:r>
              <a:rPr lang="fr-BE" sz="3200" cap="small" dirty="0" smtClean="0">
                <a:solidFill>
                  <a:prstClr val="white"/>
                </a:solidFill>
              </a:rPr>
              <a:t>3</a:t>
            </a:r>
            <a:r>
              <a:rPr lang="fr-BE" sz="3200" cap="small" dirty="0">
                <a:solidFill>
                  <a:prstClr val="white"/>
                </a:solidFill>
              </a:rPr>
              <a:t> : Accroitre la sensibilisation et les actions </a:t>
            </a:r>
            <a:endParaRPr lang="fr-BE" sz="3200" cap="small" dirty="0" smtClean="0">
              <a:solidFill>
                <a:prstClr val="white"/>
              </a:solidFill>
            </a:endParaRPr>
          </a:p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en </a:t>
            </a:r>
            <a:r>
              <a:rPr lang="fr-BE" sz="3200" cap="small" dirty="0">
                <a:solidFill>
                  <a:prstClr val="white"/>
                </a:solidFill>
              </a:rPr>
              <a:t>faveur du cadre de vie naturel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6679" y="2492896"/>
            <a:ext cx="86258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OBJECTIF 1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DÉVELOPPER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LA COORDINATION ET LES INITIATIVES EN FAVEUR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DE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LA NATURE ET DES COURS D’EAU ET RÉDUIRE LES PRESSIONS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SUR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L’ENVIRONNEMENT 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FAVORISER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LE RENFORCEMENT DU TOURISME LOCAL 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POURSUIVRE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ET APPROFONDIR LA POLITIQUE VOLONTARISTE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DE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LA GESTION DE L’ÉNERGIE ET LES DÉMARCHES EN MATIÈRE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D’ÉNERGIES RENOUVELABLE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4260" y="271478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Actions en cours – lot 0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549" y="1269473"/>
            <a:ext cx="862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03559" y="4212377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Projets PCDR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9800" y="4653136"/>
            <a:ext cx="8625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5780" y="4941168"/>
            <a:ext cx="8532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Mise en place d’un PCDN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Mise en valeur du « petit » et du « grand » patrimoine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Valorisation des plans d’eau de Rochefort et d’Han sur Lesse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Création d’une coopérative citoyenne de production d’énergie renouvelable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0" y="1788080"/>
            <a:ext cx="3573016" cy="20098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7"/>
          <a:stretch/>
        </p:blipFill>
        <p:spPr>
          <a:xfrm>
            <a:off x="899592" y="1151715"/>
            <a:ext cx="3332675" cy="278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180528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44016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 La délégation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8887" y="2276872"/>
            <a:ext cx="8674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Corine </a:t>
            </a:r>
            <a:r>
              <a:rPr lang="fr-BE" sz="3200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Mullens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Bourgmestre </a:t>
            </a:r>
            <a:r>
              <a:rPr lang="fr-BE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ff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Christophe </a:t>
            </a:r>
            <a:r>
              <a:rPr lang="fr-BE" sz="3200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Davin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Président de la CLDR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Annick </a:t>
            </a:r>
            <a:r>
              <a:rPr lang="fr-BE" sz="3200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 Clerck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membre de la CLDR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Jean-Philippe </a:t>
            </a:r>
            <a:r>
              <a:rPr lang="fr-BE" sz="3200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Hamal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Aménagement SC – auteur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Alain </a:t>
            </a:r>
            <a:r>
              <a:rPr lang="fr-BE" sz="3200" cap="small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Jacquet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et Séverine </a:t>
            </a:r>
            <a:r>
              <a:rPr lang="fr-BE" sz="3200" cap="small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Schonne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FRW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68" y="5877272"/>
            <a:ext cx="1008112" cy="8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53603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3604" y="271478"/>
            <a:ext cx="9251863" cy="1077218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>
                <a:solidFill>
                  <a:prstClr val="white"/>
                </a:solidFill>
              </a:rPr>
              <a:t>Défi </a:t>
            </a:r>
            <a:r>
              <a:rPr lang="fr-BE" sz="3200" cap="small" dirty="0" smtClean="0">
                <a:solidFill>
                  <a:prstClr val="white"/>
                </a:solidFill>
              </a:rPr>
              <a:t>4</a:t>
            </a:r>
            <a:r>
              <a:rPr lang="fr-BE" sz="3200" cap="small" dirty="0">
                <a:solidFill>
                  <a:prstClr val="white"/>
                </a:solidFill>
              </a:rPr>
              <a:t> : Renforcer les initiatives </a:t>
            </a:r>
            <a:endParaRPr lang="fr-BE" sz="3200" cap="small" dirty="0" smtClean="0">
              <a:solidFill>
                <a:prstClr val="white"/>
              </a:solidFill>
            </a:endParaRPr>
          </a:p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et </a:t>
            </a:r>
            <a:r>
              <a:rPr lang="fr-BE" sz="3200" cap="small" dirty="0">
                <a:solidFill>
                  <a:prstClr val="white"/>
                </a:solidFill>
              </a:rPr>
              <a:t>les liens entre générations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6679" y="2492896"/>
            <a:ext cx="8625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OBJECTIF 1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METTRE EN PLACE DES INITIATIVES POUR LES DIFFÉRENTES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	TRANCHES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D’ÂGE AVEC UNE ATTENTION ACCRUE ET SPÉCIFIQUE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	ENVERS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LES JEUNES 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</a:rPr>
              <a:t>OBJECTIF </a:t>
            </a:r>
            <a:r>
              <a:rPr lang="fr-BE" sz="2000" b="1" u="sng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BE" sz="2000" dirty="0">
                <a:solidFill>
                  <a:schemeClr val="bg1">
                    <a:lumMod val="50000"/>
                  </a:schemeClr>
                </a:solidFill>
              </a:rPr>
              <a:t>FAVORISER LA PARTICIPATION CITOYENNE ET LE BÉNÉVOLAT </a:t>
            </a:r>
            <a:endParaRPr lang="fr-B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4260" y="271478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Actions en cours – lot 0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549" y="1269473"/>
            <a:ext cx="862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03559" y="4293096"/>
            <a:ext cx="9252520" cy="584775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cap="small" dirty="0" smtClean="0">
                <a:solidFill>
                  <a:prstClr val="white"/>
                </a:solidFill>
              </a:rPr>
              <a:t>Projets PCDR</a:t>
            </a:r>
            <a:endParaRPr lang="fr-BE" sz="3200" cap="small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9800" y="4653136"/>
            <a:ext cx="8625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3528" y="5038144"/>
            <a:ext cx="8532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Aménagement de salles et/ou de leurs abords (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Montgauthier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Buissonville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Havrenne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Ry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sz="2000" dirty="0" err="1" smtClean="0">
                <a:solidFill>
                  <a:schemeClr val="bg1">
                    <a:lumMod val="50000"/>
                  </a:schemeClr>
                </a:solidFill>
              </a:rPr>
              <a:t>Vachaux</a:t>
            </a: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,…)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Valorisation des ressources aquifères non potables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Développement de services d’aide à domicile pour les aînés</a:t>
            </a:r>
          </a:p>
          <a:p>
            <a:pPr marL="285750" indent="-285750">
              <a:buFontTx/>
              <a:buChar char="-"/>
            </a:pPr>
            <a:r>
              <a:rPr lang="fr-BE" sz="20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/>
          <a:stretch/>
        </p:blipFill>
        <p:spPr>
          <a:xfrm>
            <a:off x="371318" y="1154983"/>
            <a:ext cx="2061850" cy="26642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35" y="1125255"/>
            <a:ext cx="1846571" cy="13618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79" y="996952"/>
            <a:ext cx="2159487" cy="30448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94" y="2487132"/>
            <a:ext cx="3600003" cy="14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98810" y="240148"/>
            <a:ext cx="9252520" cy="830997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800" cap="small" dirty="0" smtClean="0">
                <a:solidFill>
                  <a:prstClr val="white"/>
                </a:solidFill>
              </a:rPr>
              <a:t>Premières demandes de convention</a:t>
            </a:r>
            <a:endParaRPr lang="fr-BE" sz="4800" cap="small" dirty="0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" y="5690399"/>
            <a:ext cx="1008112" cy="861802"/>
          </a:xfrm>
          <a:prstGeom prst="rect">
            <a:avLst/>
          </a:prstGeom>
        </p:spPr>
      </p:pic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827584" y="1703545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Pourquoi introduire plusieurs demandes ?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71600" y="2436939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Un goût de trop peu (ancien PCDR) </a:t>
            </a: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</a:t>
            </a:r>
            <a:endParaRPr lang="fr-BE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Motivation de la CLDR et de la commune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Complémentarité des thèmes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Apport essentiel pour la stratégie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Finances communales saines</a:t>
            </a:r>
          </a:p>
          <a:p>
            <a:endParaRPr lang="fr-BE" sz="32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00885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1"/>
          <a:stretch/>
        </p:blipFill>
        <p:spPr bwMode="auto">
          <a:xfrm>
            <a:off x="5580113" y="3140968"/>
            <a:ext cx="3024335" cy="140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0000">
            <a:off x="5480124" y="-308475"/>
            <a:ext cx="3207035" cy="191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 bwMode="auto">
          <a:xfrm>
            <a:off x="5580114" y="1196753"/>
            <a:ext cx="30243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51520" y="241484"/>
            <a:ext cx="2880320" cy="523220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r>
              <a:rPr lang="fr-BE" sz="2800" cap="small" dirty="0" smtClean="0">
                <a:solidFill>
                  <a:prstClr val="white"/>
                </a:solidFill>
              </a:rPr>
              <a:t>PROJET 1 – lot 1</a:t>
            </a:r>
            <a:endParaRPr lang="fr-BE" sz="2800" cap="small" dirty="0">
              <a:solidFill>
                <a:prstClr val="white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84344"/>
            <a:ext cx="3680959" cy="1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241484"/>
            <a:ext cx="2808312" cy="523220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r>
              <a:rPr lang="fr-BE" sz="2800" cap="small" dirty="0" smtClean="0">
                <a:solidFill>
                  <a:prstClr val="white"/>
                </a:solidFill>
              </a:rPr>
              <a:t>PROJET 5 – lot 1</a:t>
            </a:r>
            <a:endParaRPr lang="fr-BE" sz="2800" cap="small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42" y="4486704"/>
            <a:ext cx="3788338" cy="211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77891"/>
            <a:ext cx="4765923" cy="279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870518"/>
            <a:ext cx="4770686" cy="280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1" y="870518"/>
            <a:ext cx="3462336" cy="190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1" y="2996952"/>
            <a:ext cx="3462336" cy="126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65043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241484"/>
            <a:ext cx="2736304" cy="523220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r>
              <a:rPr lang="fr-BE" sz="2800" cap="small" dirty="0" smtClean="0">
                <a:solidFill>
                  <a:prstClr val="white"/>
                </a:solidFill>
              </a:rPr>
              <a:t>PROJET 8 – lot 1</a:t>
            </a:r>
            <a:endParaRPr lang="fr-BE" sz="2800" cap="small" dirty="0">
              <a:solidFill>
                <a:prstClr val="white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r="13763"/>
          <a:stretch/>
        </p:blipFill>
        <p:spPr bwMode="auto">
          <a:xfrm>
            <a:off x="4572000" y="181236"/>
            <a:ext cx="4320480" cy="289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04048" y="1916832"/>
            <a:ext cx="1995295" cy="27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3" t="47946"/>
          <a:stretch/>
        </p:blipFill>
        <p:spPr bwMode="auto">
          <a:xfrm>
            <a:off x="7164085" y="3501007"/>
            <a:ext cx="1440161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941168"/>
            <a:ext cx="463378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56376" y="6309320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23.265,00</a:t>
            </a:r>
          </a:p>
          <a:p>
            <a:r>
              <a:rPr lang="fr-BE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411.015,00</a:t>
            </a:r>
            <a:endParaRPr lang="fr-BE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7668344" y="6330962"/>
            <a:ext cx="122413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4283968" y="6733144"/>
            <a:ext cx="4608512" cy="41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8892480" y="6309320"/>
            <a:ext cx="0" cy="4021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3" b="49548"/>
          <a:stretch/>
        </p:blipFill>
        <p:spPr bwMode="auto">
          <a:xfrm rot="16200000">
            <a:off x="7141935" y="2117853"/>
            <a:ext cx="1440161" cy="139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rochefort facb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412776"/>
            <a:ext cx="6663459" cy="4620792"/>
          </a:xfrm>
          <a:prstGeom prst="rect">
            <a:avLst/>
          </a:prstGeom>
        </p:spPr>
      </p:pic>
      <p:sp>
        <p:nvSpPr>
          <p:cNvPr id="18" name="Forme libre 17"/>
          <p:cNvSpPr/>
          <p:nvPr/>
        </p:nvSpPr>
        <p:spPr>
          <a:xfrm>
            <a:off x="-13146" y="-27384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Forme libre 5"/>
          <p:cNvSpPr/>
          <p:nvPr/>
        </p:nvSpPr>
        <p:spPr>
          <a:xfrm>
            <a:off x="3443673" y="1458512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-36512" y="6027003"/>
            <a:ext cx="9180512" cy="830997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endParaRPr lang="fr-BE" sz="1000" b="1" cap="small" dirty="0" smtClean="0">
              <a:solidFill>
                <a:schemeClr val="bg1"/>
              </a:solidFill>
            </a:endParaRPr>
          </a:p>
          <a:p>
            <a:pPr algn="ctr"/>
            <a:r>
              <a:rPr lang="fr-BE" sz="2800" b="1" dirty="0" smtClean="0">
                <a:solidFill>
                  <a:schemeClr val="bg1"/>
                </a:solidFill>
              </a:rPr>
              <a:t>Merci de votre attention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7544" y="1628800"/>
            <a:ext cx="410445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6600" cap="small" dirty="0" smtClean="0">
                <a:solidFill>
                  <a:srgbClr val="00ADBA"/>
                </a:solidFill>
              </a:rPr>
              <a:t>Conclusion</a:t>
            </a:r>
            <a:endParaRPr lang="fr-BE" sz="4000" cap="small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180528" y="14610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44016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Le déroulement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" y="5690399"/>
            <a:ext cx="1008112" cy="861802"/>
          </a:xfrm>
          <a:prstGeom prst="rect">
            <a:avLst/>
          </a:prstGeom>
        </p:spPr>
      </p:pic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395536" y="2348880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de la commune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La participation citoyenne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La stratégie de développement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Les premières demandes de convention</a:t>
            </a:r>
          </a:p>
        </p:txBody>
      </p:sp>
    </p:spTree>
    <p:extLst>
      <p:ext uri="{BB962C8B-B14F-4D97-AF65-F5344CB8AC3E}">
        <p14:creationId xmlns:p14="http://schemas.microsoft.com/office/powerpoint/2010/main" val="31916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72008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Introduction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7" y="5877272"/>
            <a:ext cx="1008112" cy="861802"/>
          </a:xfrm>
          <a:prstGeom prst="rect">
            <a:avLst/>
          </a:prstGeom>
        </p:spPr>
      </p:pic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467544" y="1908121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Pourquoi se relancer dans l’aventure ODR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48618" y="2783882"/>
            <a:ext cx="80118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Stratégie globale sur 10 ans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Renforcer la participation citoyenne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Vision transversale et globale du territoire</a:t>
            </a:r>
          </a:p>
          <a:p>
            <a:pPr marL="457200" indent="-457200">
              <a:buFontTx/>
              <a:buChar char="-"/>
            </a:pPr>
            <a:r>
              <a:rPr lang="fr-BE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S’ancrer dans le développement durable </a:t>
            </a:r>
          </a:p>
        </p:txBody>
      </p:sp>
    </p:spTree>
    <p:extLst>
      <p:ext uri="{BB962C8B-B14F-4D97-AF65-F5344CB8AC3E}">
        <p14:creationId xmlns:p14="http://schemas.microsoft.com/office/powerpoint/2010/main" val="15159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72008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Portrait de la commune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" name="Image 8"/>
          <p:cNvPicPr/>
          <p:nvPr/>
        </p:nvPicPr>
        <p:blipFill rotWithShape="1">
          <a:blip r:embed="rId4"/>
          <a:srcRect l="15390" t="9348" r="9711" b="10380"/>
          <a:stretch/>
        </p:blipFill>
        <p:spPr bwMode="auto">
          <a:xfrm>
            <a:off x="107504" y="1365796"/>
            <a:ext cx="8784976" cy="511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04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72008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7" y="5877272"/>
            <a:ext cx="1008112" cy="861802"/>
          </a:xfrm>
          <a:prstGeom prst="rect">
            <a:avLst/>
          </a:prstGeom>
        </p:spPr>
      </p:pic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9225" y="188640"/>
            <a:ext cx="8845550" cy="6194425"/>
            <a:chOff x="105811983" y="107073011"/>
            <a:chExt cx="8845825" cy="619533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9" t="9915" r="19005" b="7767"/>
            <a:stretch>
              <a:fillRect/>
            </a:stretch>
          </p:blipFill>
          <p:spPr bwMode="auto">
            <a:xfrm>
              <a:off x="107843708" y="107734373"/>
              <a:ext cx="4861956" cy="495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11067850" y="110215017"/>
              <a:ext cx="618159" cy="288236"/>
            </a:xfrm>
            <a:prstGeom prst="rect">
              <a:avLst/>
            </a:prstGeom>
            <a:noFill/>
            <a:ln w="4445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057609" y="108068165"/>
              <a:ext cx="1600199" cy="327992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Marche-en-Famenne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12971884" y="111261526"/>
              <a:ext cx="1119394" cy="308112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Nassogne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055" name="AutoShape 7"/>
            <p:cNvCxnSpPr>
              <a:cxnSpLocks noChangeShapeType="1"/>
            </p:cNvCxnSpPr>
            <p:nvPr/>
          </p:nvCxnSpPr>
          <p:spPr bwMode="auto">
            <a:xfrm flipV="1">
              <a:off x="112004061" y="108535304"/>
              <a:ext cx="1133061" cy="884583"/>
            </a:xfrm>
            <a:prstGeom prst="straightConnector1">
              <a:avLst/>
            </a:prstGeom>
            <a:noFill/>
            <a:ln w="50800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56" name="AutoShape 8"/>
            <p:cNvCxnSpPr>
              <a:cxnSpLocks noChangeShapeType="1"/>
            </p:cNvCxnSpPr>
            <p:nvPr/>
          </p:nvCxnSpPr>
          <p:spPr bwMode="auto">
            <a:xfrm>
              <a:off x="112192904" y="111119478"/>
              <a:ext cx="705678" cy="298175"/>
            </a:xfrm>
            <a:prstGeom prst="straightConnector1">
              <a:avLst/>
            </a:prstGeom>
            <a:noFill/>
            <a:ln w="50800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57" name="AutoShape 9"/>
            <p:cNvCxnSpPr>
              <a:cxnSpLocks noChangeShapeType="1"/>
            </p:cNvCxnSpPr>
            <p:nvPr/>
          </p:nvCxnSpPr>
          <p:spPr bwMode="auto">
            <a:xfrm flipH="1" flipV="1">
              <a:off x="109875018" y="107422122"/>
              <a:ext cx="168964" cy="566530"/>
            </a:xfrm>
            <a:prstGeom prst="straightConnector1">
              <a:avLst/>
            </a:prstGeom>
            <a:noFill/>
            <a:ln w="50800" algn="ctr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9499400" y="107073011"/>
              <a:ext cx="778893" cy="268355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Ciney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6358634" y="109195430"/>
              <a:ext cx="855592" cy="268354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Houyet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05811983" y="111467348"/>
              <a:ext cx="986042" cy="278295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Beauraing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08113720" y="112900459"/>
              <a:ext cx="855178" cy="308112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Wellin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11076025" y="112900459"/>
              <a:ext cx="800515" cy="308112"/>
            </a:xfrm>
            <a:prstGeom prst="rect">
              <a:avLst/>
            </a:prstGeom>
            <a:solidFill>
              <a:srgbClr val="FFFFFF"/>
            </a:solidFill>
            <a:ln w="31750" algn="ctr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Tellin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063" name="AutoShape 15"/>
            <p:cNvCxnSpPr>
              <a:cxnSpLocks noChangeShapeType="1"/>
            </p:cNvCxnSpPr>
            <p:nvPr/>
          </p:nvCxnSpPr>
          <p:spPr bwMode="auto">
            <a:xfrm>
              <a:off x="110825859" y="112507644"/>
              <a:ext cx="318052" cy="308114"/>
            </a:xfrm>
            <a:prstGeom prst="straightConnector1">
              <a:avLst/>
            </a:prstGeom>
            <a:noFill/>
            <a:ln w="50800" algn="ctr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64" name="AutoShape 16"/>
            <p:cNvCxnSpPr>
              <a:cxnSpLocks noChangeShapeType="1"/>
            </p:cNvCxnSpPr>
            <p:nvPr/>
          </p:nvCxnSpPr>
          <p:spPr bwMode="auto">
            <a:xfrm flipH="1">
              <a:off x="108761864" y="112404111"/>
              <a:ext cx="445574" cy="404130"/>
            </a:xfrm>
            <a:prstGeom prst="straightConnector1">
              <a:avLst/>
            </a:prstGeom>
            <a:noFill/>
            <a:ln w="50800" algn="ctr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65" name="AutoShape 17"/>
            <p:cNvCxnSpPr>
              <a:cxnSpLocks noChangeShapeType="1"/>
            </p:cNvCxnSpPr>
            <p:nvPr/>
          </p:nvCxnSpPr>
          <p:spPr bwMode="auto">
            <a:xfrm flipH="1" flipV="1">
              <a:off x="107316934" y="109333335"/>
              <a:ext cx="1570383" cy="248478"/>
            </a:xfrm>
            <a:prstGeom prst="straightConnector1">
              <a:avLst/>
            </a:prstGeom>
            <a:noFill/>
            <a:ln w="50800" algn="ctr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66" name="AutoShape 18"/>
            <p:cNvCxnSpPr>
              <a:cxnSpLocks noChangeShapeType="1"/>
            </p:cNvCxnSpPr>
            <p:nvPr/>
          </p:nvCxnSpPr>
          <p:spPr bwMode="auto">
            <a:xfrm flipH="1">
              <a:off x="106921024" y="111112437"/>
              <a:ext cx="1192696" cy="477078"/>
            </a:xfrm>
            <a:prstGeom prst="straightConnector1">
              <a:avLst/>
            </a:prstGeom>
            <a:noFill/>
            <a:ln w="50800" algn="ctr">
              <a:solidFill>
                <a:srgbClr val="59595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cxnSp>
          <p:nvCxnSpPr>
            <p:cNvPr id="2067" name="AutoShape 19"/>
            <p:cNvCxnSpPr>
              <a:cxnSpLocks noChangeShapeType="1"/>
            </p:cNvCxnSpPr>
            <p:nvPr/>
          </p:nvCxnSpPr>
          <p:spPr bwMode="auto">
            <a:xfrm>
              <a:off x="110344226" y="111576678"/>
              <a:ext cx="566531" cy="1"/>
            </a:xfrm>
            <a:prstGeom prst="straightConnector1">
              <a:avLst/>
            </a:prstGeom>
            <a:noFill/>
            <a:ln w="50800">
              <a:solidFill>
                <a:srgbClr val="59595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107835700" y="108051600"/>
              <a:ext cx="2330450" cy="4667250"/>
            </a:xfrm>
            <a:custGeom>
              <a:avLst/>
              <a:gdLst>
                <a:gd name="T0" fmla="*/ 0 w 2330450"/>
                <a:gd name="T1" fmla="*/ 0 h 4667250"/>
                <a:gd name="T2" fmla="*/ 254000 w 2330450"/>
                <a:gd name="T3" fmla="*/ 483704 h 4667250"/>
                <a:gd name="T4" fmla="*/ 278020 w 2330450"/>
                <a:gd name="T5" fmla="*/ 1270000 h 4667250"/>
                <a:gd name="T6" fmla="*/ 374650 w 2330450"/>
                <a:gd name="T7" fmla="*/ 2216150 h 4667250"/>
                <a:gd name="T8" fmla="*/ 704850 w 2330450"/>
                <a:gd name="T9" fmla="*/ 3181350 h 4667250"/>
                <a:gd name="T10" fmla="*/ 1625600 w 2330450"/>
                <a:gd name="T11" fmla="*/ 4375150 h 4667250"/>
                <a:gd name="T12" fmla="*/ 2070100 w 2330450"/>
                <a:gd name="T13" fmla="*/ 4502150 h 4667250"/>
                <a:gd name="T14" fmla="*/ 2330450 w 2330450"/>
                <a:gd name="T15" fmla="*/ 4667250 h 4667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0450" h="4667250">
                  <a:moveTo>
                    <a:pt x="0" y="0"/>
                  </a:moveTo>
                  <a:cubicBezTo>
                    <a:pt x="103831" y="136018"/>
                    <a:pt x="207663" y="272037"/>
                    <a:pt x="254000" y="483704"/>
                  </a:cubicBezTo>
                  <a:cubicBezTo>
                    <a:pt x="300337" y="695371"/>
                    <a:pt x="257912" y="981259"/>
                    <a:pt x="278020" y="1270000"/>
                  </a:cubicBezTo>
                  <a:cubicBezTo>
                    <a:pt x="298128" y="1558741"/>
                    <a:pt x="303512" y="1897592"/>
                    <a:pt x="374650" y="2216150"/>
                  </a:cubicBezTo>
                  <a:cubicBezTo>
                    <a:pt x="445788" y="2534708"/>
                    <a:pt x="496358" y="2821517"/>
                    <a:pt x="704850" y="3181350"/>
                  </a:cubicBezTo>
                  <a:cubicBezTo>
                    <a:pt x="913342" y="3541183"/>
                    <a:pt x="1398058" y="4155017"/>
                    <a:pt x="1625600" y="4375150"/>
                  </a:cubicBezTo>
                  <a:cubicBezTo>
                    <a:pt x="1853142" y="4595283"/>
                    <a:pt x="1952625" y="4453467"/>
                    <a:pt x="2070100" y="4502150"/>
                  </a:cubicBezTo>
                  <a:cubicBezTo>
                    <a:pt x="2187575" y="4550833"/>
                    <a:pt x="2287058" y="4639733"/>
                    <a:pt x="2330450" y="4667250"/>
                  </a:cubicBezTo>
                </a:path>
              </a:pathLst>
            </a:custGeom>
            <a:noFill/>
            <a:ln w="28575" cap="flat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106456573" y="107660904"/>
              <a:ext cx="1051339" cy="381000"/>
            </a:xfrm>
            <a:prstGeom prst="rect">
              <a:avLst/>
            </a:prstGeom>
            <a:solidFill>
              <a:srgbClr val="FFFFFF"/>
            </a:solidFill>
            <a:ln w="76200" algn="ctr">
              <a:pattFill prst="pct5">
                <a:fgClr>
                  <a:srgbClr val="FFCC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600" b="1" i="0" u="none" strike="noStrike" cap="none" normalizeH="0" baseline="0" smtClean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anose="020F0502020204030204" pitchFamily="34" charset="0"/>
                </a:rPr>
                <a:t>E 411 - A4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070" name="AutoShape 22"/>
            <p:cNvCxnSpPr>
              <a:cxnSpLocks noChangeShapeType="1"/>
            </p:cNvCxnSpPr>
            <p:nvPr/>
          </p:nvCxnSpPr>
          <p:spPr bwMode="auto">
            <a:xfrm flipH="1" flipV="1">
              <a:off x="107562770" y="107907826"/>
              <a:ext cx="258793" cy="120771"/>
            </a:xfrm>
            <a:prstGeom prst="straightConnector1">
              <a:avLst/>
            </a:prstGeom>
            <a:noFill/>
            <a:ln w="508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109710349" y="112887345"/>
              <a:ext cx="1051339" cy="381000"/>
            </a:xfrm>
            <a:prstGeom prst="rect">
              <a:avLst/>
            </a:prstGeom>
            <a:solidFill>
              <a:srgbClr val="FFFFFF"/>
            </a:solidFill>
            <a:ln w="76200" algn="ctr">
              <a:pattFill prst="pct5">
                <a:fgClr>
                  <a:srgbClr val="FFCC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600" b="1" i="0" u="none" strike="noStrike" cap="none" normalizeH="0" baseline="0" smtClean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anose="020F0502020204030204" pitchFamily="34" charset="0"/>
                </a:rPr>
                <a:t>E 411 - A4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072" name="AutoShape 24"/>
            <p:cNvCxnSpPr>
              <a:cxnSpLocks noChangeShapeType="1"/>
            </p:cNvCxnSpPr>
            <p:nvPr/>
          </p:nvCxnSpPr>
          <p:spPr bwMode="auto">
            <a:xfrm>
              <a:off x="110166150" y="112727476"/>
              <a:ext cx="112143" cy="276044"/>
            </a:xfrm>
            <a:prstGeom prst="straightConnector1">
              <a:avLst/>
            </a:prstGeom>
            <a:noFill/>
            <a:ln w="50800" algn="ctr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110210600" y="112566450"/>
              <a:ext cx="165100" cy="118686"/>
            </a:xfrm>
            <a:custGeom>
              <a:avLst/>
              <a:gdLst>
                <a:gd name="T0" fmla="*/ 0 w 165100"/>
                <a:gd name="T1" fmla="*/ 118686 h 118686"/>
                <a:gd name="T2" fmla="*/ 57150 w 165100"/>
                <a:gd name="T3" fmla="*/ 44450 h 118686"/>
                <a:gd name="T4" fmla="*/ 76200 w 165100"/>
                <a:gd name="T5" fmla="*/ 6350 h 118686"/>
                <a:gd name="T6" fmla="*/ 165100 w 165100"/>
                <a:gd name="T7" fmla="*/ 6350 h 118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100" h="118686">
                  <a:moveTo>
                    <a:pt x="0" y="118686"/>
                  </a:moveTo>
                  <a:cubicBezTo>
                    <a:pt x="22225" y="90929"/>
                    <a:pt x="44450" y="63173"/>
                    <a:pt x="57150" y="44450"/>
                  </a:cubicBezTo>
                  <a:cubicBezTo>
                    <a:pt x="69850" y="25727"/>
                    <a:pt x="58208" y="12700"/>
                    <a:pt x="76200" y="6350"/>
                  </a:cubicBezTo>
                  <a:cubicBezTo>
                    <a:pt x="94192" y="0"/>
                    <a:pt x="150283" y="6350"/>
                    <a:pt x="165100" y="6350"/>
                  </a:cubicBezTo>
                </a:path>
              </a:pathLst>
            </a:custGeom>
            <a:noFill/>
            <a:ln w="28575" cap="flat" cmpd="sng">
              <a:solidFill>
                <a:srgbClr val="66A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A3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110667800" y="111893350"/>
              <a:ext cx="400050" cy="571500"/>
            </a:xfrm>
            <a:custGeom>
              <a:avLst/>
              <a:gdLst>
                <a:gd name="T0" fmla="*/ 0 w 400050"/>
                <a:gd name="T1" fmla="*/ 571500 h 571500"/>
                <a:gd name="T2" fmla="*/ 69850 w 400050"/>
                <a:gd name="T3" fmla="*/ 565150 h 571500"/>
                <a:gd name="T4" fmla="*/ 146050 w 400050"/>
                <a:gd name="T5" fmla="*/ 546100 h 571500"/>
                <a:gd name="T6" fmla="*/ 184150 w 400050"/>
                <a:gd name="T7" fmla="*/ 488950 h 571500"/>
                <a:gd name="T8" fmla="*/ 158059 w 400050"/>
                <a:gd name="T9" fmla="*/ 298450 h 571500"/>
                <a:gd name="T10" fmla="*/ 114300 w 400050"/>
                <a:gd name="T11" fmla="*/ 222250 h 571500"/>
                <a:gd name="T12" fmla="*/ 158059 w 400050"/>
                <a:gd name="T13" fmla="*/ 82550 h 571500"/>
                <a:gd name="T14" fmla="*/ 242957 w 400050"/>
                <a:gd name="T15" fmla="*/ 38100 h 571500"/>
                <a:gd name="T16" fmla="*/ 368300 w 400050"/>
                <a:gd name="T17" fmla="*/ 25400 h 571500"/>
                <a:gd name="T18" fmla="*/ 400050 w 400050"/>
                <a:gd name="T19" fmla="*/ 0 h 57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050" h="571500">
                  <a:moveTo>
                    <a:pt x="0" y="571500"/>
                  </a:moveTo>
                  <a:cubicBezTo>
                    <a:pt x="22754" y="570441"/>
                    <a:pt x="45508" y="569383"/>
                    <a:pt x="69850" y="565150"/>
                  </a:cubicBezTo>
                  <a:cubicBezTo>
                    <a:pt x="94192" y="560917"/>
                    <a:pt x="127000" y="558800"/>
                    <a:pt x="146050" y="546100"/>
                  </a:cubicBezTo>
                  <a:cubicBezTo>
                    <a:pt x="165100" y="533400"/>
                    <a:pt x="182149" y="530225"/>
                    <a:pt x="184150" y="488950"/>
                  </a:cubicBezTo>
                  <a:cubicBezTo>
                    <a:pt x="186151" y="447675"/>
                    <a:pt x="169701" y="342900"/>
                    <a:pt x="158059" y="298450"/>
                  </a:cubicBezTo>
                  <a:cubicBezTo>
                    <a:pt x="146417" y="254000"/>
                    <a:pt x="114300" y="258233"/>
                    <a:pt x="114300" y="222250"/>
                  </a:cubicBezTo>
                  <a:cubicBezTo>
                    <a:pt x="114300" y="186267"/>
                    <a:pt x="136616" y="113242"/>
                    <a:pt x="158059" y="82550"/>
                  </a:cubicBezTo>
                  <a:cubicBezTo>
                    <a:pt x="179502" y="51858"/>
                    <a:pt x="207917" y="47625"/>
                    <a:pt x="242957" y="38100"/>
                  </a:cubicBezTo>
                  <a:cubicBezTo>
                    <a:pt x="277997" y="28575"/>
                    <a:pt x="342118" y="31750"/>
                    <a:pt x="368300" y="25400"/>
                  </a:cubicBezTo>
                  <a:cubicBezTo>
                    <a:pt x="394482" y="19050"/>
                    <a:pt x="397266" y="9525"/>
                    <a:pt x="400050" y="0"/>
                  </a:cubicBezTo>
                </a:path>
              </a:pathLst>
            </a:custGeom>
            <a:noFill/>
            <a:ln w="28575" cap="flat" cmpd="sng">
              <a:solidFill>
                <a:srgbClr val="66A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110150275" y="111259409"/>
              <a:ext cx="911225" cy="598462"/>
            </a:xfrm>
            <a:custGeom>
              <a:avLst/>
              <a:gdLst>
                <a:gd name="T0" fmla="*/ 911225 w 911225"/>
                <a:gd name="T1" fmla="*/ 598462 h 598462"/>
                <a:gd name="T2" fmla="*/ 898525 w 911225"/>
                <a:gd name="T3" fmla="*/ 557741 h 598462"/>
                <a:gd name="T4" fmla="*/ 841375 w 911225"/>
                <a:gd name="T5" fmla="*/ 570441 h 598462"/>
                <a:gd name="T6" fmla="*/ 771525 w 911225"/>
                <a:gd name="T7" fmla="*/ 532341 h 598462"/>
                <a:gd name="T8" fmla="*/ 714375 w 911225"/>
                <a:gd name="T9" fmla="*/ 494241 h 598462"/>
                <a:gd name="T10" fmla="*/ 675584 w 911225"/>
                <a:gd name="T11" fmla="*/ 398991 h 598462"/>
                <a:gd name="T12" fmla="*/ 581025 w 911225"/>
                <a:gd name="T13" fmla="*/ 373591 h 598462"/>
                <a:gd name="T14" fmla="*/ 441325 w 911225"/>
                <a:gd name="T15" fmla="*/ 265641 h 598462"/>
                <a:gd name="T16" fmla="*/ 371475 w 911225"/>
                <a:gd name="T17" fmla="*/ 233891 h 598462"/>
                <a:gd name="T18" fmla="*/ 371475 w 911225"/>
                <a:gd name="T19" fmla="*/ 144991 h 598462"/>
                <a:gd name="T20" fmla="*/ 428625 w 911225"/>
                <a:gd name="T21" fmla="*/ 119591 h 598462"/>
                <a:gd name="T22" fmla="*/ 377825 w 911225"/>
                <a:gd name="T23" fmla="*/ 56091 h 598462"/>
                <a:gd name="T24" fmla="*/ 301625 w 911225"/>
                <a:gd name="T25" fmla="*/ 56091 h 598462"/>
                <a:gd name="T26" fmla="*/ 244475 w 911225"/>
                <a:gd name="T27" fmla="*/ 2117 h 598462"/>
                <a:gd name="T28" fmla="*/ 155575 w 911225"/>
                <a:gd name="T29" fmla="*/ 68791 h 598462"/>
                <a:gd name="T30" fmla="*/ 92075 w 911225"/>
                <a:gd name="T31" fmla="*/ 17991 h 598462"/>
                <a:gd name="T32" fmla="*/ 3175 w 911225"/>
                <a:gd name="T33" fmla="*/ 30691 h 598462"/>
                <a:gd name="T34" fmla="*/ 73025 w 911225"/>
                <a:gd name="T35" fmla="*/ 30691 h 598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1225" h="598462">
                  <a:moveTo>
                    <a:pt x="911225" y="598462"/>
                  </a:moveTo>
                  <a:cubicBezTo>
                    <a:pt x="910696" y="580436"/>
                    <a:pt x="910167" y="562411"/>
                    <a:pt x="898525" y="557741"/>
                  </a:cubicBezTo>
                  <a:cubicBezTo>
                    <a:pt x="886883" y="553071"/>
                    <a:pt x="862542" y="574674"/>
                    <a:pt x="841375" y="570441"/>
                  </a:cubicBezTo>
                  <a:cubicBezTo>
                    <a:pt x="820208" y="566208"/>
                    <a:pt x="792692" y="545041"/>
                    <a:pt x="771525" y="532341"/>
                  </a:cubicBezTo>
                  <a:cubicBezTo>
                    <a:pt x="750358" y="519641"/>
                    <a:pt x="730365" y="516466"/>
                    <a:pt x="714375" y="494241"/>
                  </a:cubicBezTo>
                  <a:cubicBezTo>
                    <a:pt x="698385" y="472016"/>
                    <a:pt x="697809" y="419099"/>
                    <a:pt x="675584" y="398991"/>
                  </a:cubicBezTo>
                  <a:cubicBezTo>
                    <a:pt x="653359" y="378883"/>
                    <a:pt x="620068" y="395816"/>
                    <a:pt x="581025" y="373591"/>
                  </a:cubicBezTo>
                  <a:cubicBezTo>
                    <a:pt x="541982" y="351366"/>
                    <a:pt x="476250" y="288924"/>
                    <a:pt x="441325" y="265641"/>
                  </a:cubicBezTo>
                  <a:cubicBezTo>
                    <a:pt x="406400" y="242358"/>
                    <a:pt x="383117" y="253999"/>
                    <a:pt x="371475" y="233891"/>
                  </a:cubicBezTo>
                  <a:cubicBezTo>
                    <a:pt x="359833" y="213783"/>
                    <a:pt x="361950" y="164041"/>
                    <a:pt x="371475" y="144991"/>
                  </a:cubicBezTo>
                  <a:cubicBezTo>
                    <a:pt x="381000" y="125941"/>
                    <a:pt x="427567" y="134408"/>
                    <a:pt x="428625" y="119591"/>
                  </a:cubicBezTo>
                  <a:cubicBezTo>
                    <a:pt x="429683" y="104774"/>
                    <a:pt x="398992" y="66674"/>
                    <a:pt x="377825" y="56091"/>
                  </a:cubicBezTo>
                  <a:cubicBezTo>
                    <a:pt x="356658" y="45508"/>
                    <a:pt x="323850" y="65087"/>
                    <a:pt x="301625" y="56091"/>
                  </a:cubicBezTo>
                  <a:cubicBezTo>
                    <a:pt x="279400" y="47095"/>
                    <a:pt x="268817" y="0"/>
                    <a:pt x="244475" y="2117"/>
                  </a:cubicBezTo>
                  <a:cubicBezTo>
                    <a:pt x="220133" y="4234"/>
                    <a:pt x="180975" y="66145"/>
                    <a:pt x="155575" y="68791"/>
                  </a:cubicBezTo>
                  <a:cubicBezTo>
                    <a:pt x="130175" y="71437"/>
                    <a:pt x="117475" y="24341"/>
                    <a:pt x="92075" y="17991"/>
                  </a:cubicBezTo>
                  <a:cubicBezTo>
                    <a:pt x="66675" y="11641"/>
                    <a:pt x="6350" y="28574"/>
                    <a:pt x="3175" y="30691"/>
                  </a:cubicBezTo>
                  <a:cubicBezTo>
                    <a:pt x="0" y="32808"/>
                    <a:pt x="36512" y="31749"/>
                    <a:pt x="73025" y="30691"/>
                  </a:cubicBezTo>
                </a:path>
              </a:pathLst>
            </a:custGeom>
            <a:noFill/>
            <a:ln w="28575" cap="flat" cmpd="sng">
              <a:solidFill>
                <a:srgbClr val="66A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 rot="-692802">
              <a:off x="111502993" y="110463496"/>
              <a:ext cx="823675" cy="350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000" b="1" i="1" u="none" strike="noStrike" cap="none" normalizeH="0" baseline="0" smtClean="0">
                  <a:ln>
                    <a:noFill/>
                  </a:ln>
                  <a:solidFill>
                    <a:srgbClr val="66A3FF"/>
                  </a:solidFill>
                  <a:effectLst/>
                  <a:latin typeface="Calibri" panose="020F0502020204030204" pitchFamily="34" charset="0"/>
                </a:rPr>
                <a:t>La Lhomme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108963883" y="110178850"/>
              <a:ext cx="3539067" cy="973689"/>
            </a:xfrm>
            <a:custGeom>
              <a:avLst/>
              <a:gdLst>
                <a:gd name="T0" fmla="*/ 33867 w 3539067"/>
                <a:gd name="T1" fmla="*/ 19050 h 973689"/>
                <a:gd name="T2" fmla="*/ 21167 w 3539067"/>
                <a:gd name="T3" fmla="*/ 133350 h 973689"/>
                <a:gd name="T4" fmla="*/ 160867 w 3539067"/>
                <a:gd name="T5" fmla="*/ 152400 h 973689"/>
                <a:gd name="T6" fmla="*/ 230717 w 3539067"/>
                <a:gd name="T7" fmla="*/ 260350 h 973689"/>
                <a:gd name="T8" fmla="*/ 364067 w 3539067"/>
                <a:gd name="T9" fmla="*/ 323850 h 973689"/>
                <a:gd name="T10" fmla="*/ 497417 w 3539067"/>
                <a:gd name="T11" fmla="*/ 355600 h 973689"/>
                <a:gd name="T12" fmla="*/ 440267 w 3539067"/>
                <a:gd name="T13" fmla="*/ 450850 h 973689"/>
                <a:gd name="T14" fmla="*/ 421217 w 3539067"/>
                <a:gd name="T15" fmla="*/ 558800 h 973689"/>
                <a:gd name="T16" fmla="*/ 497417 w 3539067"/>
                <a:gd name="T17" fmla="*/ 577850 h 973689"/>
                <a:gd name="T18" fmla="*/ 522817 w 3539067"/>
                <a:gd name="T19" fmla="*/ 609600 h 973689"/>
                <a:gd name="T20" fmla="*/ 497417 w 3539067"/>
                <a:gd name="T21" fmla="*/ 666750 h 973689"/>
                <a:gd name="T22" fmla="*/ 586317 w 3539067"/>
                <a:gd name="T23" fmla="*/ 628650 h 973689"/>
                <a:gd name="T24" fmla="*/ 687917 w 3539067"/>
                <a:gd name="T25" fmla="*/ 685800 h 973689"/>
                <a:gd name="T26" fmla="*/ 746466 w 3539067"/>
                <a:gd name="T27" fmla="*/ 723900 h 973689"/>
                <a:gd name="T28" fmla="*/ 795867 w 3539067"/>
                <a:gd name="T29" fmla="*/ 774700 h 973689"/>
                <a:gd name="T30" fmla="*/ 859367 w 3539067"/>
                <a:gd name="T31" fmla="*/ 736600 h 973689"/>
                <a:gd name="T32" fmla="*/ 911135 w 3539067"/>
                <a:gd name="T33" fmla="*/ 768350 h 973689"/>
                <a:gd name="T34" fmla="*/ 992717 w 3539067"/>
                <a:gd name="T35" fmla="*/ 844550 h 973689"/>
                <a:gd name="T36" fmla="*/ 1018117 w 3539067"/>
                <a:gd name="T37" fmla="*/ 920750 h 973689"/>
                <a:gd name="T38" fmla="*/ 1080099 w 3539067"/>
                <a:gd name="T39" fmla="*/ 971550 h 973689"/>
                <a:gd name="T40" fmla="*/ 1126067 w 3539067"/>
                <a:gd name="T41" fmla="*/ 933587 h 973689"/>
                <a:gd name="T42" fmla="*/ 1186392 w 3539067"/>
                <a:gd name="T43" fmla="*/ 825500 h 973689"/>
                <a:gd name="T44" fmla="*/ 1170517 w 3539067"/>
                <a:gd name="T45" fmla="*/ 755650 h 973689"/>
                <a:gd name="T46" fmla="*/ 1227667 w 3539067"/>
                <a:gd name="T47" fmla="*/ 711200 h 973689"/>
                <a:gd name="T48" fmla="*/ 1227667 w 3539067"/>
                <a:gd name="T49" fmla="*/ 622300 h 973689"/>
                <a:gd name="T50" fmla="*/ 1290891 w 3539067"/>
                <a:gd name="T51" fmla="*/ 571500 h 973689"/>
                <a:gd name="T52" fmla="*/ 1341967 w 3539067"/>
                <a:gd name="T53" fmla="*/ 628650 h 973689"/>
                <a:gd name="T54" fmla="*/ 1411817 w 3539067"/>
                <a:gd name="T55" fmla="*/ 635000 h 973689"/>
                <a:gd name="T56" fmla="*/ 1538817 w 3539067"/>
                <a:gd name="T57" fmla="*/ 660400 h 973689"/>
                <a:gd name="T58" fmla="*/ 1627717 w 3539067"/>
                <a:gd name="T59" fmla="*/ 660400 h 973689"/>
                <a:gd name="T60" fmla="*/ 1722967 w 3539067"/>
                <a:gd name="T61" fmla="*/ 698500 h 973689"/>
                <a:gd name="T62" fmla="*/ 1786467 w 3539067"/>
                <a:gd name="T63" fmla="*/ 742950 h 973689"/>
                <a:gd name="T64" fmla="*/ 1773767 w 3539067"/>
                <a:gd name="T65" fmla="*/ 590550 h 973689"/>
                <a:gd name="T66" fmla="*/ 1797805 w 3539067"/>
                <a:gd name="T67" fmla="*/ 527050 h 973689"/>
                <a:gd name="T68" fmla="*/ 1861976 w 3539067"/>
                <a:gd name="T69" fmla="*/ 469900 h 973689"/>
                <a:gd name="T70" fmla="*/ 1964267 w 3539067"/>
                <a:gd name="T71" fmla="*/ 425450 h 973689"/>
                <a:gd name="T72" fmla="*/ 2091267 w 3539067"/>
                <a:gd name="T73" fmla="*/ 361950 h 973689"/>
                <a:gd name="T74" fmla="*/ 2180028 w 3539067"/>
                <a:gd name="T75" fmla="*/ 292100 h 973689"/>
                <a:gd name="T76" fmla="*/ 2180028 w 3539067"/>
                <a:gd name="T77" fmla="*/ 114300 h 973689"/>
                <a:gd name="T78" fmla="*/ 2319867 w 3539067"/>
                <a:gd name="T79" fmla="*/ 12700 h 973689"/>
                <a:gd name="T80" fmla="*/ 2415117 w 3539067"/>
                <a:gd name="T81" fmla="*/ 38100 h 973689"/>
                <a:gd name="T82" fmla="*/ 2497667 w 3539067"/>
                <a:gd name="T83" fmla="*/ 120650 h 973689"/>
                <a:gd name="T84" fmla="*/ 2586567 w 3539067"/>
                <a:gd name="T85" fmla="*/ 120650 h 973689"/>
                <a:gd name="T86" fmla="*/ 2700867 w 3539067"/>
                <a:gd name="T87" fmla="*/ 284646 h 973689"/>
                <a:gd name="T88" fmla="*/ 2815167 w 3539067"/>
                <a:gd name="T89" fmla="*/ 292100 h 973689"/>
                <a:gd name="T90" fmla="*/ 2891367 w 3539067"/>
                <a:gd name="T91" fmla="*/ 234950 h 973689"/>
                <a:gd name="T92" fmla="*/ 3012017 w 3539067"/>
                <a:gd name="T93" fmla="*/ 146050 h 973689"/>
                <a:gd name="T94" fmla="*/ 3094567 w 3539067"/>
                <a:gd name="T95" fmla="*/ 101600 h 973689"/>
                <a:gd name="T96" fmla="*/ 3221567 w 3539067"/>
                <a:gd name="T97" fmla="*/ 158750 h 973689"/>
                <a:gd name="T98" fmla="*/ 3240617 w 3539067"/>
                <a:gd name="T99" fmla="*/ 254000 h 973689"/>
                <a:gd name="T100" fmla="*/ 3361267 w 3539067"/>
                <a:gd name="T101" fmla="*/ 476250 h 973689"/>
                <a:gd name="T102" fmla="*/ 3513667 w 3539067"/>
                <a:gd name="T103" fmla="*/ 635000 h 973689"/>
                <a:gd name="T104" fmla="*/ 3513667 w 3539067"/>
                <a:gd name="T105" fmla="*/ 730250 h 97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39067" h="973689">
                  <a:moveTo>
                    <a:pt x="33867" y="19050"/>
                  </a:moveTo>
                  <a:cubicBezTo>
                    <a:pt x="16933" y="65087"/>
                    <a:pt x="0" y="111125"/>
                    <a:pt x="21167" y="133350"/>
                  </a:cubicBezTo>
                  <a:cubicBezTo>
                    <a:pt x="42334" y="155575"/>
                    <a:pt x="125942" y="131233"/>
                    <a:pt x="160867" y="152400"/>
                  </a:cubicBezTo>
                  <a:cubicBezTo>
                    <a:pt x="195792" y="173567"/>
                    <a:pt x="196850" y="231775"/>
                    <a:pt x="230717" y="260350"/>
                  </a:cubicBezTo>
                  <a:cubicBezTo>
                    <a:pt x="264584" y="288925"/>
                    <a:pt x="319617" y="307975"/>
                    <a:pt x="364067" y="323850"/>
                  </a:cubicBezTo>
                  <a:cubicBezTo>
                    <a:pt x="408517" y="339725"/>
                    <a:pt x="484717" y="334433"/>
                    <a:pt x="497417" y="355600"/>
                  </a:cubicBezTo>
                  <a:cubicBezTo>
                    <a:pt x="510117" y="376767"/>
                    <a:pt x="452967" y="416983"/>
                    <a:pt x="440267" y="450850"/>
                  </a:cubicBezTo>
                  <a:cubicBezTo>
                    <a:pt x="427567" y="484717"/>
                    <a:pt x="411692" y="537633"/>
                    <a:pt x="421217" y="558800"/>
                  </a:cubicBezTo>
                  <a:cubicBezTo>
                    <a:pt x="430742" y="579967"/>
                    <a:pt x="480484" y="569383"/>
                    <a:pt x="497417" y="577850"/>
                  </a:cubicBezTo>
                  <a:cubicBezTo>
                    <a:pt x="514350" y="586317"/>
                    <a:pt x="522817" y="594783"/>
                    <a:pt x="522817" y="609600"/>
                  </a:cubicBezTo>
                  <a:cubicBezTo>
                    <a:pt x="522817" y="624417"/>
                    <a:pt x="486834" y="663575"/>
                    <a:pt x="497417" y="666750"/>
                  </a:cubicBezTo>
                  <a:cubicBezTo>
                    <a:pt x="508000" y="669925"/>
                    <a:pt x="554567" y="625475"/>
                    <a:pt x="586317" y="628650"/>
                  </a:cubicBezTo>
                  <a:cubicBezTo>
                    <a:pt x="618067" y="631825"/>
                    <a:pt x="661226" y="669925"/>
                    <a:pt x="687917" y="685800"/>
                  </a:cubicBezTo>
                  <a:cubicBezTo>
                    <a:pt x="714608" y="701675"/>
                    <a:pt x="728474" y="709083"/>
                    <a:pt x="746466" y="723900"/>
                  </a:cubicBezTo>
                  <a:cubicBezTo>
                    <a:pt x="764458" y="738717"/>
                    <a:pt x="777050" y="772583"/>
                    <a:pt x="795867" y="774700"/>
                  </a:cubicBezTo>
                  <a:cubicBezTo>
                    <a:pt x="814684" y="776817"/>
                    <a:pt x="840156" y="737658"/>
                    <a:pt x="859367" y="736600"/>
                  </a:cubicBezTo>
                  <a:cubicBezTo>
                    <a:pt x="878578" y="735542"/>
                    <a:pt x="888910" y="750358"/>
                    <a:pt x="911135" y="768350"/>
                  </a:cubicBezTo>
                  <a:cubicBezTo>
                    <a:pt x="933360" y="786342"/>
                    <a:pt x="974887" y="819150"/>
                    <a:pt x="992717" y="844550"/>
                  </a:cubicBezTo>
                  <a:cubicBezTo>
                    <a:pt x="1010547" y="869950"/>
                    <a:pt x="1003553" y="899583"/>
                    <a:pt x="1018117" y="920750"/>
                  </a:cubicBezTo>
                  <a:cubicBezTo>
                    <a:pt x="1032681" y="941917"/>
                    <a:pt x="1062107" y="969411"/>
                    <a:pt x="1080099" y="971550"/>
                  </a:cubicBezTo>
                  <a:cubicBezTo>
                    <a:pt x="1098091" y="973689"/>
                    <a:pt x="1108352" y="957929"/>
                    <a:pt x="1126067" y="933587"/>
                  </a:cubicBezTo>
                  <a:cubicBezTo>
                    <a:pt x="1143782" y="909245"/>
                    <a:pt x="1178984" y="855156"/>
                    <a:pt x="1186392" y="825500"/>
                  </a:cubicBezTo>
                  <a:cubicBezTo>
                    <a:pt x="1193800" y="795844"/>
                    <a:pt x="1163638" y="774700"/>
                    <a:pt x="1170517" y="755650"/>
                  </a:cubicBezTo>
                  <a:cubicBezTo>
                    <a:pt x="1177396" y="736600"/>
                    <a:pt x="1218142" y="733425"/>
                    <a:pt x="1227667" y="711200"/>
                  </a:cubicBezTo>
                  <a:cubicBezTo>
                    <a:pt x="1237192" y="688975"/>
                    <a:pt x="1217130" y="645583"/>
                    <a:pt x="1227667" y="622300"/>
                  </a:cubicBezTo>
                  <a:cubicBezTo>
                    <a:pt x="1238204" y="599017"/>
                    <a:pt x="1271841" y="570442"/>
                    <a:pt x="1290891" y="571500"/>
                  </a:cubicBezTo>
                  <a:cubicBezTo>
                    <a:pt x="1309941" y="572558"/>
                    <a:pt x="1321813" y="618067"/>
                    <a:pt x="1341967" y="628650"/>
                  </a:cubicBezTo>
                  <a:cubicBezTo>
                    <a:pt x="1362121" y="639233"/>
                    <a:pt x="1379009" y="629708"/>
                    <a:pt x="1411817" y="635000"/>
                  </a:cubicBezTo>
                  <a:cubicBezTo>
                    <a:pt x="1444625" y="640292"/>
                    <a:pt x="1502834" y="656167"/>
                    <a:pt x="1538817" y="660400"/>
                  </a:cubicBezTo>
                  <a:cubicBezTo>
                    <a:pt x="1574800" y="664633"/>
                    <a:pt x="1597025" y="654050"/>
                    <a:pt x="1627717" y="660400"/>
                  </a:cubicBezTo>
                  <a:cubicBezTo>
                    <a:pt x="1658409" y="666750"/>
                    <a:pt x="1696509" y="684742"/>
                    <a:pt x="1722967" y="698500"/>
                  </a:cubicBezTo>
                  <a:cubicBezTo>
                    <a:pt x="1749425" y="712258"/>
                    <a:pt x="1778000" y="760942"/>
                    <a:pt x="1786467" y="742950"/>
                  </a:cubicBezTo>
                  <a:cubicBezTo>
                    <a:pt x="1794934" y="724958"/>
                    <a:pt x="1771877" y="626533"/>
                    <a:pt x="1773767" y="590550"/>
                  </a:cubicBezTo>
                  <a:cubicBezTo>
                    <a:pt x="1775657" y="554567"/>
                    <a:pt x="1783104" y="547158"/>
                    <a:pt x="1797805" y="527050"/>
                  </a:cubicBezTo>
                  <a:cubicBezTo>
                    <a:pt x="1812506" y="506942"/>
                    <a:pt x="1834232" y="486833"/>
                    <a:pt x="1861976" y="469900"/>
                  </a:cubicBezTo>
                  <a:cubicBezTo>
                    <a:pt x="1889720" y="452967"/>
                    <a:pt x="1926052" y="443442"/>
                    <a:pt x="1964267" y="425450"/>
                  </a:cubicBezTo>
                  <a:cubicBezTo>
                    <a:pt x="2002482" y="407458"/>
                    <a:pt x="2055307" y="384175"/>
                    <a:pt x="2091267" y="361950"/>
                  </a:cubicBezTo>
                  <a:cubicBezTo>
                    <a:pt x="2127227" y="339725"/>
                    <a:pt x="2165235" y="333375"/>
                    <a:pt x="2180028" y="292100"/>
                  </a:cubicBezTo>
                  <a:cubicBezTo>
                    <a:pt x="2194821" y="250825"/>
                    <a:pt x="2156722" y="160867"/>
                    <a:pt x="2180028" y="114300"/>
                  </a:cubicBezTo>
                  <a:cubicBezTo>
                    <a:pt x="2203334" y="67733"/>
                    <a:pt x="2280686" y="25400"/>
                    <a:pt x="2319867" y="12700"/>
                  </a:cubicBezTo>
                  <a:cubicBezTo>
                    <a:pt x="2359048" y="0"/>
                    <a:pt x="2385484" y="20108"/>
                    <a:pt x="2415117" y="38100"/>
                  </a:cubicBezTo>
                  <a:cubicBezTo>
                    <a:pt x="2444750" y="56092"/>
                    <a:pt x="2469092" y="106892"/>
                    <a:pt x="2497667" y="120650"/>
                  </a:cubicBezTo>
                  <a:cubicBezTo>
                    <a:pt x="2526242" y="134408"/>
                    <a:pt x="2552700" y="93317"/>
                    <a:pt x="2586567" y="120650"/>
                  </a:cubicBezTo>
                  <a:cubicBezTo>
                    <a:pt x="2620434" y="147983"/>
                    <a:pt x="2662767" y="256071"/>
                    <a:pt x="2700867" y="284646"/>
                  </a:cubicBezTo>
                  <a:cubicBezTo>
                    <a:pt x="2738967" y="313221"/>
                    <a:pt x="2783417" y="300383"/>
                    <a:pt x="2815167" y="292100"/>
                  </a:cubicBezTo>
                  <a:cubicBezTo>
                    <a:pt x="2846917" y="283817"/>
                    <a:pt x="2858559" y="259292"/>
                    <a:pt x="2891367" y="234950"/>
                  </a:cubicBezTo>
                  <a:cubicBezTo>
                    <a:pt x="2924175" y="210608"/>
                    <a:pt x="2978150" y="168275"/>
                    <a:pt x="3012017" y="146050"/>
                  </a:cubicBezTo>
                  <a:cubicBezTo>
                    <a:pt x="3045884" y="123825"/>
                    <a:pt x="3059642" y="99483"/>
                    <a:pt x="3094567" y="101600"/>
                  </a:cubicBezTo>
                  <a:cubicBezTo>
                    <a:pt x="3129492" y="103717"/>
                    <a:pt x="3197225" y="133350"/>
                    <a:pt x="3221567" y="158750"/>
                  </a:cubicBezTo>
                  <a:cubicBezTo>
                    <a:pt x="3245909" y="184150"/>
                    <a:pt x="3217334" y="201083"/>
                    <a:pt x="3240617" y="254000"/>
                  </a:cubicBezTo>
                  <a:cubicBezTo>
                    <a:pt x="3263900" y="306917"/>
                    <a:pt x="3315759" y="412750"/>
                    <a:pt x="3361267" y="476250"/>
                  </a:cubicBezTo>
                  <a:cubicBezTo>
                    <a:pt x="3406775" y="539750"/>
                    <a:pt x="3488267" y="592667"/>
                    <a:pt x="3513667" y="635000"/>
                  </a:cubicBezTo>
                  <a:cubicBezTo>
                    <a:pt x="3539067" y="677333"/>
                    <a:pt x="3513667" y="714375"/>
                    <a:pt x="3513667" y="730250"/>
                  </a:cubicBezTo>
                </a:path>
              </a:pathLst>
            </a:custGeom>
            <a:noFill/>
            <a:ln w="28575" cap="flat" cmpd="sng">
              <a:solidFill>
                <a:srgbClr val="66A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 rot="2001889">
              <a:off x="109069396" y="110912553"/>
              <a:ext cx="825500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400" b="1" i="1" u="none" strike="noStrike" cap="none" normalizeH="0" baseline="0" smtClean="0">
                  <a:ln>
                    <a:noFill/>
                  </a:ln>
                  <a:solidFill>
                    <a:srgbClr val="66A3FF"/>
                  </a:solidFill>
                  <a:effectLst/>
                  <a:latin typeface="Calibri" panose="020F0502020204030204" pitchFamily="34" charset="0"/>
                </a:rPr>
                <a:t>La Lesse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 rot="-3832399">
              <a:off x="110850019" y="111740398"/>
              <a:ext cx="825500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1400" b="1" i="1" u="none" strike="noStrike" cap="none" normalizeH="0" baseline="0" smtClean="0">
                  <a:ln>
                    <a:noFill/>
                  </a:ln>
                  <a:solidFill>
                    <a:srgbClr val="66A3FF"/>
                  </a:solidFill>
                  <a:effectLst/>
                  <a:latin typeface="Calibri" panose="020F0502020204030204" pitchFamily="34" charset="0"/>
                </a:rPr>
                <a:t>La Lesse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9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72008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Portrait de la commune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" name="Vidé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7" y="1399177"/>
            <a:ext cx="8971131" cy="50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 17"/>
          <p:cNvSpPr/>
          <p:nvPr/>
        </p:nvSpPr>
        <p:spPr>
          <a:xfrm>
            <a:off x="-72008" y="-5395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Portrait de la commune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" name="Rochef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402" y="1448810"/>
            <a:ext cx="8807196" cy="495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443673" y="1485896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-39446" y="-36908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920880" cy="529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-72008" y="181089"/>
            <a:ext cx="9252520" cy="1015663"/>
          </a:xfrm>
          <a:prstGeom prst="rect">
            <a:avLst/>
          </a:prstGeom>
          <a:solidFill>
            <a:srgbClr val="00AD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6000" cap="small" dirty="0" smtClean="0">
                <a:solidFill>
                  <a:prstClr val="white"/>
                </a:solidFill>
              </a:rPr>
              <a:t>Portrait de la commune</a:t>
            </a:r>
            <a:endParaRPr lang="fr-BE" sz="6000" cap="small" dirty="0">
              <a:solidFill>
                <a:prstClr val="white"/>
              </a:solidFill>
            </a:endParaRPr>
          </a:p>
        </p:txBody>
      </p:sp>
      <p:sp>
        <p:nvSpPr>
          <p:cNvPr id="2" name="AutoShape 2" descr="Résultat de recherche d'images pour &quot;approuvé&quot;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0" y="-1096963"/>
            <a:ext cx="30861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22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</TotalTime>
  <Words>513</Words>
  <Application>Microsoft Office PowerPoint</Application>
  <PresentationFormat>Affichage à l'écran (4:3)</PresentationFormat>
  <Paragraphs>162</Paragraphs>
  <Slides>26</Slides>
  <Notes>26</Notes>
  <HiddenSlides>0</HiddenSlides>
  <MMClips>2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Wingdings</vt:lpstr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LOUIS Annick</dc:creator>
  <cp:lastModifiedBy>SCHONNE Séverine</cp:lastModifiedBy>
  <cp:revision>418</cp:revision>
  <cp:lastPrinted>2017-03-21T07:37:03Z</cp:lastPrinted>
  <dcterms:created xsi:type="dcterms:W3CDTF">2014-01-07T12:49:28Z</dcterms:created>
  <dcterms:modified xsi:type="dcterms:W3CDTF">2018-09-21T08:47:16Z</dcterms:modified>
</cp:coreProperties>
</file>